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69766/3d0cac60971a511280cbba229d9b6329c07731f7/" TargetMode="External"/><Relationship Id="rId2" Type="http://schemas.openxmlformats.org/officeDocument/2006/relationships/hyperlink" Target="http://www.consultant.ru/document/cons_doc_LAW_108808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consultant.ru/document/cons_doc_LAW_137859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24171/6fca9c26908d9ea57af1348f34c9630d15533d16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onsultant.ru/document/cons_doc_LAW_324171/bb165e2c50af719b3c15ab8490d9bf965c9e0f46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69766/3d0cac60971a511280cbba229d9b6329c07731f7/" TargetMode="External"/><Relationship Id="rId2" Type="http://schemas.openxmlformats.org/officeDocument/2006/relationships/hyperlink" Target="http://www.consultant.ru/document/cons_doc_LAW_324171/4d98e9b120189233c8bbe717bfd0fe799a6bfc18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consultant.ru/document/cons_doc_LAW_284470/1847f2981eac6eb29c760d63ef881b0ec372473b/" TargetMode="External"/><Relationship Id="rId4" Type="http://schemas.openxmlformats.org/officeDocument/2006/relationships/hyperlink" Target="http://www.consultant.ru/document/cons_doc_LAW_324171/9083b03e61777d3fe172fb3ef707a10e10688262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https://mir-s3-cdn-cf.behance.net/projects/404/5572621.5467f6762ee3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https://mir-s3-cdn-cf.behance.net/projects/404/5572621.5467f6762ee3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 descr="C:\Users\мно\Desktop\5572621.5467f6762ee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895600"/>
            <a:ext cx="4383912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914400" y="16002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СОВРЕМЕННЫЕ ПРОБЛЕМЫ </a:t>
            </a:r>
          </a:p>
          <a:p>
            <a:pPr algn="ctr"/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ДЕТСКОГО ТЕЛЕВИДЕНИЯ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915400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КТО ПРОВОДИТ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​ЭКСПЕРТИЗУ ИНФОРМАЦИОННОЙ ПРОДУКЦИИ?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Федеральный закон от 29.12.2010 </a:t>
            </a:r>
            <a:r>
              <a:rPr lang="ru-RU" sz="1600" u="sng" dirty="0" err="1">
                <a:latin typeface="Times New Roman" pitchFamily="18" charset="0"/>
                <a:cs typeface="Times New Roman" pitchFamily="18" charset="0"/>
                <a:hlinkClick r:id="rId2"/>
              </a:rPr>
              <a:t>N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 436-ФЗ (ред. от 01.05.2019) "О защите детей от информации, причиняющей вред их здоровью и развитию" (с </a:t>
            </a:r>
            <a:r>
              <a:rPr lang="ru-RU" sz="1600" u="sng" dirty="0" err="1">
                <a:latin typeface="Times New Roman" pitchFamily="18" charset="0"/>
                <a:cs typeface="Times New Roman" pitchFamily="18" charset="0"/>
                <a:hlinkClick r:id="rId2"/>
              </a:rPr>
              <a:t>изм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. и доп., вступ. в силу с 29.10.2019)</a:t>
            </a:r>
            <a:endParaRPr lang="ru-RU" sz="1600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Статья 17. Общие требования к экспертизе информационной продукции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(в ред. Федерального </a:t>
            </a:r>
            <a:r>
              <a:rPr lang="ru-RU" sz="1600" dirty="0">
                <a:latin typeface="Times New Roman" pitchFamily="18" charset="0"/>
                <a:cs typeface="Times New Roman" pitchFamily="18" charset="0"/>
                <a:hlinkClick r:id="rId3"/>
              </a:rPr>
              <a:t>закона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от 28.07.2012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139-ФЗ)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1. Экспертиза информационной продукции проводится экспертом, экспертами и (или) экспертными организациями, аккредитованными уполномоченным Правительством Российской Федерации федеральным органом исполнительной власти, по инициативе органов государственной власти, органов местного самоуправления, юридических лиц, индивидуальных предпринимателей, общественных объединений, граждан на договорной основе. В случае несогласия с результатами проведенной экспертизы информационной продукции заинтересованное лицо вправе оспорить экспертное заключение в судебном порядке.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Уполномоченный Правительством Российской Федерации федеральный орган исполнительной власти осуществляет в установленном им </a:t>
            </a:r>
            <a:r>
              <a:rPr lang="ru-RU" sz="1600" dirty="0">
                <a:latin typeface="Times New Roman" pitchFamily="18" charset="0"/>
                <a:cs typeface="Times New Roman" pitchFamily="18" charset="0"/>
                <a:hlinkClick r:id="rId4"/>
              </a:rPr>
              <a:t>порядке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аккредитацию экспертов и экспертных организаций на право проведения экспертизы информационной продукции, включая выдачу аттестатов аккредитации, приостановление или прекращение действия выданных аттестатов аккредитации, ведение реестра аккредитованных экспертов и экспертных организаций и контроль за деятельностью аккредитованных им экспертов и экспертных организаций.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 Сведения, содержащиеся в реестре аккредитованных экспертов и экспертных организаций, являются открытыми и доступными для ознакомления с ними любых физических лиц и юридических лиц, за исключением случаев, если доступ к таким сведениям ограничен в соответствии с федеральными законами.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4. Уполномоченный Правительством Российской Федерации федеральный орган исполнительной власти размещает в информационно-телекоммуникационной сети "Интернет" на своем официальном сайте сведения из реестра аккредитованных экспертов и экспертных организаций.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/>
              <a:t> </a:t>
            </a:r>
          </a:p>
          <a:p>
            <a:endParaRPr lang="ru-RU" sz="1600" dirty="0"/>
          </a:p>
        </p:txBody>
      </p:sp>
      <p:pic>
        <p:nvPicPr>
          <p:cNvPr id="5" name="Picture 5" descr="C:\Users\мно\Desktop\5572621.5467f6762ee3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62056" y="6324600"/>
            <a:ext cx="681943" cy="5334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371600"/>
            <a:ext cx="7010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858000" y="5334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Пример</a:t>
            </a:r>
          </a:p>
        </p:txBody>
      </p:sp>
      <p:pic>
        <p:nvPicPr>
          <p:cNvPr id="4" name="Picture 5" descr="C:\Users\мно\Desktop\5572621.5467f6762ee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606360"/>
            <a:ext cx="1600199" cy="12516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533400" y="593600"/>
            <a:ext cx="7543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ВАЖНО!!!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11111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11111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анная экспертиза - самостоятельный вид экспертиз и она не относится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11111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психологической, педагогической и лингвистической,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11111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связи с чем не следует их путать.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C:\Users\мно\Desktop\5572621.5467f6762ee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886200"/>
            <a:ext cx="3581400" cy="28012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но\Desktop\5572621.5467f6762ee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4572000"/>
            <a:ext cx="2667000" cy="20860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81000" y="381000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большинстве случаев, психологи привлекаются  для консультаций по отдельным вопросам на стадии телевизионного производства или для внешней экспертной оценки программ, которые уже допущены к эфиру.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«…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Возрастные рамки детства размыты не только на экране, но и в жизни. Уровень инфантилизма в стране настолько высок, что для большинства семей нет внутренней проблемы раздела экранного времени: дети смотрят то, что и взрослые, а взрослые не прочь погрузиться в детский мир приключений, фантазий и волшебства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…»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кандидат психологических наук А. Маховская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www.belnovosti.by/sites/default/files/blogs/16-01-2017/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06223"/>
            <a:ext cx="7924800" cy="51517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1600200" y="304800"/>
            <a:ext cx="678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«ПЯТИМИНУТНОЕ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РАЗМЫШЛЕНИЕ»: </a:t>
            </a:r>
          </a:p>
          <a:p>
            <a:r>
              <a:rPr lang="ru-RU" dirty="0"/>
              <a:t>…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бы дитя ни тешилось, лишь бы оно 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плакало.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Нервы своим родителям не теребило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Лишь бы оно не ныло, не хныкало и 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вякало.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Взбалмошными капризами не загоняло в гроб …. (Г.Ф. Миронов)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https://mir-s3-cdn-cf.behance.net/projects/404/5572621.5467f6762ee3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5" descr="C:\Users\мно\Desktop\5572621.5467f6762ee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8497" y="4357788"/>
            <a:ext cx="3020030" cy="2362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307975" y="795184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СОДЕРЖАНИЕ ЗАРУБЕЖНЫХ МУЛЬТФИЛЬМОВ </a:t>
            </a:r>
          </a:p>
          <a:p>
            <a:pPr algn="ctr"/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НЕ УЧИТЫВАЕТ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Воспитательные традиции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Культурные традиции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                                    Научные традиции</a:t>
            </a:r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905000" y="1828800"/>
            <a:ext cx="16764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791200" y="1905000"/>
            <a:ext cx="1524000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724400" y="1905000"/>
            <a:ext cx="304800" cy="1905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«ЧЕМ БЫ ДИТЯ НИ ТЕШИЛОСЬ, 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                       ЛИШЬ БЫ ОНО НЕ ПЛАКАЛО….»</a:t>
            </a: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Новое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поколение россиян называют «экранным поколением», основное время они проводят перед экранами телевизоров и мониторов.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Факторы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ухудшающие социализацию современного ребенка: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Высокая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занятость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Распад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семейных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связей.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Вынос» воспитательных функций за пределы детских образовательных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учреждений.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Социальное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экономическое расслоение населения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Повышение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заболеваний среди детей дошкольного возраста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5" descr="C:\Users\мно\Desktop\5572621.5467f6762ee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599" y="4419600"/>
            <a:ext cx="3145733" cy="24605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но\Desktop\5572621.5467f6762ee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200400"/>
            <a:ext cx="4038600" cy="31589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914400" y="914400"/>
            <a:ext cx="7620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АНАЛИЗ  РОССИЙСКИХ  ТЕЛЕПРОГРАММ  ДЛЯ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ДЕТЕЙ: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нарастание развлекательных программ для детей в возрасте от 3 до 12 лет;</a:t>
            </a:r>
          </a:p>
          <a:p>
            <a:pPr marL="342900" indent="-342900">
              <a:buAutoNum type="arabicParenR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образовательных программах прослеживается тенденция к  реализации принципа когнитивного развития над личностным.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но\Desktop\5572621.5467f6762ee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8992" y="4254520"/>
            <a:ext cx="3322216" cy="2598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609600" y="838200"/>
            <a:ext cx="7772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АНАЛИЗ ЭТАПОВ ТЕЛЕПРОИЗВОДСТВА ДЛЯ ДЕТЕЙ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НАШЕЙ СТРАНЕ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1) начальный этап (30-50 гг.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в.): разрабатывалась концепция отдельных праздничных программ для детей;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2) выработка концепций систематического вещания для детей (60-е г.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в.);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массовое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производство детских программ просветительского, идеологического, образовательного характера (70- 80е г.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в.);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резкий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спад телевизионного производства, создание дискуссионных программ для детей (80-90е г.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в.);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появление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специализированных детских каналов (1999 г.).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но\Desktop\5572621.5467f6762ee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199" y="3819168"/>
            <a:ext cx="3495409" cy="2734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914400" y="685800"/>
            <a:ext cx="7315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Быстрый рост производства телепрограмм для детей не сопровождается повышением качества, используемых передач.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Основной объем телевещания для детей составляют: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45% видеосюжеты (мультфильмы, фильмы) иностранного производства;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25% российские мультфильмы;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15% мультфильмы и экранизация сказок советского периода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15% познавательные передачи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но\Desktop\5572621.5467f6762ee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375" y="6019800"/>
            <a:ext cx="1071624" cy="838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04800" y="0"/>
            <a:ext cx="8534400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Федеральный закон от 29.12.2010 N 436-ФЗ </a:t>
            </a:r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ред. от 01.05.2019) "О защите детей от информации, причиняющей вред их здоровью и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развитию»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Статья 2. Основные понятия, используемые в настоящем Федеральном законе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доступ детей к информации - возможность получения и использования детьми свободно распространяемой информации;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знак информационной продукции - графическое и (или) текстовое обозначение информационной продукции в соответствии с классификацией информационной продукции, предусмотренной </a:t>
            </a:r>
            <a:r>
              <a:rPr lang="ru-RU" sz="1600" dirty="0">
                <a:latin typeface="Times New Roman" pitchFamily="18" charset="0"/>
                <a:cs typeface="Times New Roman" pitchFamily="18" charset="0"/>
                <a:hlinkClick r:id="rId3"/>
              </a:rPr>
              <a:t>частью 3 статьи 6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настоящего Федерального закона;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… 4) информационная безопасность детей - состояние защищенности детей, при котором отсутствует риск, связанный с причинением информацией вреда их здоровью и (или) физическому, психическому, духовному, нравственному развитию;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… 6) информационная продукция для детей - информационная продукция, соответствующая по тематике, содержанию и художественному оформлению физическому, психическому, духовному и нравственному развитию детей;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… 9) классификация информационной продукции - распределение информационной продукции в зависимости от ее тематики, жанра, содержания и художественного оформления по возрастным категориям детей в порядке, установленном настоящим Федеральным </a:t>
            </a:r>
            <a:r>
              <a:rPr lang="ru-RU" sz="1600" dirty="0">
                <a:latin typeface="Times New Roman" pitchFamily="18" charset="0"/>
                <a:cs typeface="Times New Roman" pitchFamily="18" charset="0"/>
                <a:hlinkClick r:id="rId4"/>
              </a:rPr>
              <a:t>законом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…13) эксперт - лицо, отвечающее требованиям настоящего Федерального закона и привлекаемое для проведения экспертизы информационной продукции и дачи экспертного заключения или осуществления классификации информационной продукции и проведения ее экспертизы.</a:t>
            </a:r>
          </a:p>
          <a:p>
            <a:endParaRPr lang="ru-RU" dirty="0"/>
          </a:p>
          <a:p>
            <a:endParaRPr lang="ru-RU" dirty="0"/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ru-RU" sz="1600" b="1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Классификация информационной продукции 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осуществляется ее производителями и (или) распространителями самостоятельно (в том числе с участием эксперта, экспертов и (или) экспертных организаций, отвечающих требованиям </a:t>
            </a:r>
            <a:r>
              <a:rPr lang="ru-RU" sz="1600" dirty="0">
                <a:solidFill>
                  <a:srgbClr val="6666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статьи 17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настоящего Федерального закона) до начала ее оборота на территории Российской Федерации.(в ред. Федерального </a:t>
            </a:r>
            <a:r>
              <a:rPr lang="ru-RU" sz="1600" dirty="0">
                <a:solidFill>
                  <a:srgbClr val="6666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закона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от 28.07.2012 </a:t>
            </a:r>
            <a:r>
              <a:rPr lang="ru-RU" sz="1600" dirty="0" err="1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139-ФЗ)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При проведении исследований в целях классификации информационной продукции оценке подлежат: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ее тематика, жанр, содержание и художественное оформление;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особенности восприятия содержащейся в ней информации детьми определенной возрастной категории;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вероятность причинения содержащейся в ней информацией вреда здоровью и (или) развитию детей.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Классификация информационной продукции осуществляется в соответствии с требованиями настоящего Федерального закона по следующим категориям информационной продукции:(в ред. Федерального </a:t>
            </a:r>
            <a:r>
              <a:rPr lang="ru-RU" sz="1600" dirty="0">
                <a:solidFill>
                  <a:srgbClr val="6666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закона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от 28.07.2012 </a:t>
            </a:r>
            <a:r>
              <a:rPr lang="ru-RU" sz="1600" dirty="0" err="1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139-ФЗ)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информационная продукция для детей, не достигших возраста шести лет;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информационная продукция для детей, достигших возраста шести лет;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информационная продукция для детей, достигших возраста двенадцати лет;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информационная продукция для детей, достигших возраста шестнадцати лет;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информационная продукция, запрещенная для детей (информационная продукция, содержащая информацию, предусмотренную </a:t>
            </a:r>
            <a:r>
              <a:rPr lang="ru-RU" sz="1600" dirty="0">
                <a:solidFill>
                  <a:srgbClr val="6666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частью 2 статьи 5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настоящего Федерального закона).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Классификация информационной продукции, предназначенной и (или) используемой для обучения и воспитания детей в организациях, осуществляющих образовательную деятельность по реализации основных общеобразовательных программ, образовательных программ среднего профессионального образования, дополнительных общеобразовательных программ, осуществляется в соответствии с настоящим Федеральным законом и законодательством об образовании.(часть 4 в ред. Федерального </a:t>
            </a:r>
            <a:r>
              <a:rPr lang="ru-RU" sz="1600" dirty="0">
                <a:solidFill>
                  <a:srgbClr val="6666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/>
              </a:rPr>
              <a:t>закона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от 02.07.2013 </a:t>
            </a:r>
            <a:r>
              <a:rPr lang="ru-RU" sz="1600" dirty="0" err="1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185-ФЗ)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 descr="C:\Users\мно\Desktop\5572621.5467f6762ee3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64635" y="6248400"/>
            <a:ext cx="779363" cy="6096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мно\Desktop\5572621.5467f6762ee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785166"/>
            <a:ext cx="1371599" cy="10728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304800" y="228600"/>
            <a:ext cx="86868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Статья 7. Информационная продукция для детей, не достигших возраста шести лет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 информационной продукции для детей, не достигших возраста шести лет, может быть отнесена информационная продукция, содержащая информацию, не причиняющую вреда здоровью и (или) развитию детей (в том числе информационная продукция, содержащая оправданные ее жанром и (или) сюжетом эпизодические ненатуралистические изображение или описание физического и (или) психического насилия (за исключением сексуального насилия) при условии торжества добра над злом и выражения сострадания к жертве насилия и (или) осуждения насилия).</a:t>
            </a: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Статья 8. Информационная продукция для детей, достигших возраста шести лет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К допускаемой к обороту информационной продукции для детей, достигших возраста шести лет, может быть отнесена информационная продукция, предусмотренная статьей 7 настоящего Федерального закона, а также информационная продукция, содержащая оправданные ее жанром и (или) сюжетом: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кратковременные и ненатуралистические изображение или описание заболеваний человека (за исключением тяжелых заболеваний) и (или) их последствий в форме, не унижающей человеческого достоинства;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ненатуралистические изображение или описание несчастного случая, аварии, катастрофы либо ненасильственной смерти без демонстрации их последствий, которые могут вызывать у детей страх, ужас или панику;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3) не побуждающие к совершению антиобщественных действий и (или) преступлений эпизодические изображение или описание этих действий и (или) преступлений при условии, что не обосновывается и не оправдывается их допустимость и выражается отрицательное, осуждающее отношение к лицам, их совершающим.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534</Words>
  <Application>Microsoft Office PowerPoint</Application>
  <PresentationFormat>Экран (4:3)</PresentationFormat>
  <Paragraphs>100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мно</dc:creator>
  <cp:lastModifiedBy>галкин Сергей</cp:lastModifiedBy>
  <cp:revision>14</cp:revision>
  <dcterms:created xsi:type="dcterms:W3CDTF">2020-02-20T06:11:14Z</dcterms:created>
  <dcterms:modified xsi:type="dcterms:W3CDTF">2023-01-29T14:36:45Z</dcterms:modified>
</cp:coreProperties>
</file>